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9" r:id="rId4"/>
    <p:sldId id="260" r:id="rId5"/>
    <p:sldId id="261" r:id="rId6"/>
    <p:sldId id="263" r:id="rId7"/>
    <p:sldId id="264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A01DE5-91A3-497E-A0A1-EA32766049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571F0F-6F66-48B6-ABF6-8647E742A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4E2A7B-E5D1-45F8-8E8E-B5390C9FF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CF21A2-7280-4CD6-8A02-1A932A7F6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90AEA7-B29F-4E1B-8FB5-32BA42844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043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4410BB-A9EF-43BD-844E-55283CC6C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DD71DF-B1CC-4751-85A7-83BCE4E1E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EB78D7-0628-493F-BBD7-944A5C511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7696E7-90D3-4FA3-870D-AD0552D28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8B26EF-3B26-4966-B669-7CB96CB7B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389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A4AB72-84C3-44A6-ACD6-91ABA9677F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4C9DE5-9C9B-484F-B1EF-85A19541E9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D33D7E-4129-4D6A-834E-B7CC14DD2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87F8B4-5BDE-4C2A-A13C-9CE09E186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9A94C4-30E2-43FC-99B7-9F337C67C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527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F1ED8A-7CF9-441B-A0AF-30D9DF41D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F4C567-8247-49D7-942F-E18B954DD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2246C2-2F50-4E13-B8DB-C83159A27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86F86E-C0E0-4058-AED1-476F68C57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07816B-71D4-4A3A-882B-049D86D96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070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23D589-D4B7-42D3-B996-FDF2B9916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FE49A3-2285-461C-A08C-F659D119C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0F0BA1-4896-40CA-A0EA-F31335BC0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40C7BB-9440-4C62-B3E9-EAB83107F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080912-3553-4FE2-9B0D-63D09803E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9998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C799D8-9CDC-4DB6-B1A3-652598281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A3012B-737D-444A-A36E-C486A4E5E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FA805A8-4322-42CC-947F-A441EE1B8F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E79278-7D8D-40B8-9278-24818F22C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459363-A763-427B-9C7C-43A0BFC0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371354-9A89-478A-BD06-F19E60757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622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7C1F38-729C-4184-A606-0FDB4CCB9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C13679-2760-4E29-8228-370EF438B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9F40E0-5AA3-40AC-A39C-9483B036FB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22EC41C-2EDF-42F5-8D66-615B0A7C2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7110EAE-622D-4CA5-BCB5-AABE1A973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62922F-8907-4D40-9B26-EDDBE809E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2E1E888-D976-47D7-BD4C-53BA20993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8B6E7C4-0C24-4261-A70E-B8D4B4BB0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201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DD137-3693-437A-AF28-4747B989F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DD11D4B-269A-40B0-934B-8789AA69B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28D3D3D-EDC5-496E-9F2B-63DAAA3BB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FEE034-163D-448A-BB0B-FCA5DB564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5369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305283-CD67-439D-B03E-6AC9BC0CD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73AF103-F58F-446C-9640-38D466702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E3BC78-6828-4EA2-A4B8-298F01F49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80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27EE78-6DD1-487C-990E-7ADC24B98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A864ED-0EE9-47F0-B3C2-DC38E50FD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A07555-9383-4AD6-AC98-B79D30A50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023C41-2314-4F78-AA05-A8012C4CE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36A2BC-782D-4B07-92F2-EE6871CEE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C2CC0F-62EE-4D80-8B6D-7D0C91D30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26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5D9CE2-B87C-49C0-BAB8-807DDC334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A128E2-810D-4FC5-B3BB-5539C257A8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11F60A-8C92-45A4-98B2-C802B2620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61A3AB-E6EE-4ECD-82B1-9A38F8B9E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C54A40-184F-4068-A982-0D11C6481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598171-6E88-4770-84F1-45C276B42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065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4E2E34-8006-4A37-A67B-116173BF1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FE6CC2-CE5B-4B1A-8E6B-E97C3C92C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FC454D-2515-481D-8C64-3174B8A29A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F5EB2-2B6A-4A6A-951B-13E067E1E6C5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A0976E-FAE9-40D5-A5C2-30293B9159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B00F93-E829-4C34-B25E-514D543A13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2638C-441E-4C65-AC92-1AC0C7D2F8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523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8A5AE80-A3FB-4E0E-B6A4-9E7D6884C786}"/>
              </a:ext>
            </a:extLst>
          </p:cNvPr>
          <p:cNvSpPr/>
          <p:nvPr/>
        </p:nvSpPr>
        <p:spPr>
          <a:xfrm>
            <a:off x="0" y="0"/>
            <a:ext cx="12192000" cy="3016884"/>
          </a:xfrm>
          <a:prstGeom prst="rect">
            <a:avLst/>
          </a:prstGeom>
          <a:solidFill>
            <a:schemeClr val="accent6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027EB6E-B629-43AA-8C00-1C138E3B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7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2D </a:t>
            </a:r>
            <a:r>
              <a:rPr lang="ko-KR" altLang="en-US" sz="70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게임 프로그래밍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1630C2A1-432D-451C-9EEE-2F9B46B371C9}"/>
              </a:ext>
            </a:extLst>
          </p:cNvPr>
          <p:cNvSpPr txBox="1">
            <a:spLocks/>
          </p:cNvSpPr>
          <p:nvPr/>
        </p:nvSpPr>
        <p:spPr>
          <a:xfrm>
            <a:off x="845127" y="1691322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-2</a:t>
            </a:r>
            <a:r>
              <a:rPr lang="ko-KR" altLang="en-US" dirty="0"/>
              <a:t>차 프로젝트 발표 </a:t>
            </a:r>
            <a:r>
              <a:rPr lang="en-US" altLang="ko-KR" dirty="0"/>
              <a:t>PPT</a:t>
            </a:r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447E222-3B4B-48D9-961E-26E2B2474B80}"/>
              </a:ext>
            </a:extLst>
          </p:cNvPr>
          <p:cNvSpPr txBox="1">
            <a:spLocks/>
          </p:cNvSpPr>
          <p:nvPr/>
        </p:nvSpPr>
        <p:spPr>
          <a:xfrm>
            <a:off x="8537628" y="6001305"/>
            <a:ext cx="3598416" cy="856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2013182024 </a:t>
            </a:r>
            <a:r>
              <a:rPr lang="ko-KR" altLang="en-US" sz="3000" dirty="0"/>
              <a:t>송민수</a:t>
            </a:r>
          </a:p>
        </p:txBody>
      </p:sp>
    </p:spTree>
    <p:extLst>
      <p:ext uri="{BB962C8B-B14F-4D97-AF65-F5344CB8AC3E}">
        <p14:creationId xmlns:p14="http://schemas.microsoft.com/office/powerpoint/2010/main" val="105637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9D7F69E-4A8D-46CE-8010-D3562C7D5906}"/>
              </a:ext>
            </a:extLst>
          </p:cNvPr>
          <p:cNvSpPr/>
          <p:nvPr/>
        </p:nvSpPr>
        <p:spPr>
          <a:xfrm>
            <a:off x="0" y="681037"/>
            <a:ext cx="12192000" cy="644526"/>
          </a:xfrm>
          <a:prstGeom prst="rect">
            <a:avLst/>
          </a:prstGeom>
          <a:solidFill>
            <a:schemeClr val="accent6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255CFFD-175D-4796-A590-188CBF562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8654F5-265E-488B-A2B6-D4C6CE838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게임 컨셉 </a:t>
            </a:r>
            <a:r>
              <a:rPr lang="en-US" altLang="ko-KR" dirty="0"/>
              <a:t>3p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개발 범위</a:t>
            </a:r>
            <a:r>
              <a:rPr lang="en-US" altLang="ko-KR" dirty="0"/>
              <a:t> 4p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개발 계획 대비 진행상황 </a:t>
            </a:r>
            <a:r>
              <a:rPr lang="en-US" altLang="ko-KR" dirty="0"/>
              <a:t>5p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dirty="0" err="1"/>
              <a:t>Github</a:t>
            </a:r>
            <a:r>
              <a:rPr lang="en-US" altLang="ko-KR" dirty="0"/>
              <a:t> commits Page 6p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게임 실행 영상 </a:t>
            </a:r>
            <a:r>
              <a:rPr lang="en-US" altLang="ko-KR" dirty="0"/>
              <a:t>7p</a:t>
            </a:r>
          </a:p>
          <a:p>
            <a:pPr>
              <a:buFont typeface="Wingdings" panose="05000000000000000000" pitchFamily="2" charset="2"/>
              <a:buChar char="l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734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BF6B5D-8805-4473-B94E-5613752B508E}"/>
              </a:ext>
            </a:extLst>
          </p:cNvPr>
          <p:cNvSpPr/>
          <p:nvPr/>
        </p:nvSpPr>
        <p:spPr>
          <a:xfrm>
            <a:off x="0" y="681037"/>
            <a:ext cx="12192000" cy="644526"/>
          </a:xfrm>
          <a:prstGeom prst="rect">
            <a:avLst/>
          </a:prstGeom>
          <a:solidFill>
            <a:schemeClr val="accent6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55B1B9F-A2B0-4660-ABE2-36A392974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01A411-08AF-4BA7-9EAD-C936B30AE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207" y="1661309"/>
            <a:ext cx="7357840" cy="505488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</a:rPr>
              <a:t>장애물</a:t>
            </a:r>
            <a:r>
              <a:rPr lang="ko-KR" altLang="en-US" dirty="0"/>
              <a:t>을 피해 </a:t>
            </a:r>
            <a:r>
              <a:rPr lang="ko-KR" altLang="en-US" b="1" dirty="0">
                <a:solidFill>
                  <a:schemeClr val="accent2">
                    <a:lumMod val="75000"/>
                  </a:schemeClr>
                </a:solidFill>
              </a:rPr>
              <a:t>화살</a:t>
            </a:r>
            <a:r>
              <a:rPr lang="ko-KR" altLang="en-US" dirty="0"/>
              <a:t>을 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b="1" dirty="0">
                <a:solidFill>
                  <a:srgbClr val="FF0000"/>
                </a:solidFill>
              </a:rPr>
              <a:t>사랑의 과녁</a:t>
            </a:r>
            <a:r>
              <a:rPr lang="ko-KR" altLang="en-US" dirty="0"/>
              <a:t> 을 맞춰라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ED94C1D-5F38-4072-81BD-145ECF8F7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27" y="2601911"/>
            <a:ext cx="4117899" cy="2316318"/>
          </a:xfrm>
          <a:prstGeom prst="rect">
            <a:avLst/>
          </a:prstGeom>
        </p:spPr>
      </p:pic>
      <p:sp>
        <p:nvSpPr>
          <p:cNvPr id="5" name="화살표: 위쪽/아래쪽 4">
            <a:extLst>
              <a:ext uri="{FF2B5EF4-FFF2-40B4-BE49-F238E27FC236}">
                <a16:creationId xmlns:a16="http://schemas.microsoft.com/office/drawing/2014/main" id="{F93FEC7E-C9EA-4C54-9073-FE4D66D95806}"/>
              </a:ext>
            </a:extLst>
          </p:cNvPr>
          <p:cNvSpPr/>
          <p:nvPr/>
        </p:nvSpPr>
        <p:spPr>
          <a:xfrm rot="2694033">
            <a:off x="1824490" y="3641908"/>
            <a:ext cx="156369" cy="869299"/>
          </a:xfrm>
          <a:prstGeom prst="upDownArrow">
            <a:avLst>
              <a:gd name="adj1" fmla="val 2961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8B035A-D2AE-4800-B104-03F1264343B8}"/>
              </a:ext>
            </a:extLst>
          </p:cNvPr>
          <p:cNvSpPr txBox="1"/>
          <p:nvPr/>
        </p:nvSpPr>
        <p:spPr>
          <a:xfrm>
            <a:off x="1019822" y="3040464"/>
            <a:ext cx="2347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마우스 드래그 </a:t>
            </a:r>
            <a:r>
              <a:rPr lang="en-US" altLang="ko-KR" b="1" dirty="0"/>
              <a:t>&amp; </a:t>
            </a:r>
            <a:r>
              <a:rPr lang="ko-KR" altLang="en-US" b="1" dirty="0"/>
              <a:t>드롭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0206F9D-6789-4BEE-B272-0489E3F39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6557"/>
            <a:ext cx="1724889" cy="1724889"/>
          </a:xfrm>
          <a:prstGeom prst="rect">
            <a:avLst/>
          </a:prstGeom>
        </p:spPr>
      </p:pic>
      <p:pic>
        <p:nvPicPr>
          <p:cNvPr id="11" name="그림 10" descr="나무이(가) 표시된 사진&#10;&#10;매우 높은 신뢰도로 생성된 설명">
            <a:extLst>
              <a:ext uri="{FF2B5EF4-FFF2-40B4-BE49-F238E27FC236}">
                <a16:creationId xmlns:a16="http://schemas.microsoft.com/office/drawing/2014/main" id="{5E57C933-9F50-49E1-B379-E43DF85EB8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80541"/>
            <a:ext cx="5565101" cy="2034777"/>
          </a:xfrm>
          <a:prstGeom prst="rect">
            <a:avLst/>
          </a:prstGeom>
        </p:spPr>
      </p:pic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53A66C7-5025-441A-880A-4703FEB42205}"/>
              </a:ext>
            </a:extLst>
          </p:cNvPr>
          <p:cNvCxnSpPr/>
          <p:nvPr/>
        </p:nvCxnSpPr>
        <p:spPr>
          <a:xfrm flipV="1">
            <a:off x="6755907" y="3116062"/>
            <a:ext cx="1766656" cy="59743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말풍선: 사각형 15">
            <a:extLst>
              <a:ext uri="{FF2B5EF4-FFF2-40B4-BE49-F238E27FC236}">
                <a16:creationId xmlns:a16="http://schemas.microsoft.com/office/drawing/2014/main" id="{8ACC6AE2-1491-4829-AC5C-65563B1BC94B}"/>
              </a:ext>
            </a:extLst>
          </p:cNvPr>
          <p:cNvSpPr/>
          <p:nvPr/>
        </p:nvSpPr>
        <p:spPr>
          <a:xfrm>
            <a:off x="8086725" y="5076825"/>
            <a:ext cx="1800225" cy="914400"/>
          </a:xfrm>
          <a:prstGeom prst="wedgeRectCallout">
            <a:avLst>
              <a:gd name="adj1" fmla="val -6018"/>
              <a:gd name="adj2" fmla="val -182292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장애물</a:t>
            </a:r>
          </a:p>
        </p:txBody>
      </p:sp>
      <p:sp>
        <p:nvSpPr>
          <p:cNvPr id="17" name="말풍선: 사각형 16">
            <a:extLst>
              <a:ext uri="{FF2B5EF4-FFF2-40B4-BE49-F238E27FC236}">
                <a16:creationId xmlns:a16="http://schemas.microsoft.com/office/drawing/2014/main" id="{A09D87D1-8FF4-4CE2-BBE9-E8AF5A3C2932}"/>
              </a:ext>
            </a:extLst>
          </p:cNvPr>
          <p:cNvSpPr/>
          <p:nvPr/>
        </p:nvSpPr>
        <p:spPr>
          <a:xfrm>
            <a:off x="10067925" y="5076825"/>
            <a:ext cx="1800225" cy="914400"/>
          </a:xfrm>
          <a:prstGeom prst="wedgeRectCallout">
            <a:avLst>
              <a:gd name="adj1" fmla="val 29961"/>
              <a:gd name="adj2" fmla="val -182292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목표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DB74ECF5-A31F-4DA9-A75D-7F568A0223FD}"/>
              </a:ext>
            </a:extLst>
          </p:cNvPr>
          <p:cNvSpPr txBox="1">
            <a:spLocks/>
          </p:cNvSpPr>
          <p:nvPr/>
        </p:nvSpPr>
        <p:spPr>
          <a:xfrm>
            <a:off x="426356" y="5958998"/>
            <a:ext cx="7298419" cy="5054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/>
              <a:t>제한 목숨 안에</a:t>
            </a:r>
            <a:r>
              <a:rPr lang="en-US" altLang="ko-KR" dirty="0"/>
              <a:t>, </a:t>
            </a:r>
            <a:r>
              <a:rPr lang="ko-KR" altLang="en-US" dirty="0"/>
              <a:t>목표를 맞추는 것이 승리 목표</a:t>
            </a: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5304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639E56C-71A8-4B2E-B705-208F39666CE9}"/>
              </a:ext>
            </a:extLst>
          </p:cNvPr>
          <p:cNvSpPr/>
          <p:nvPr/>
        </p:nvSpPr>
        <p:spPr>
          <a:xfrm>
            <a:off x="0" y="681037"/>
            <a:ext cx="12192000" cy="644526"/>
          </a:xfrm>
          <a:prstGeom prst="rect">
            <a:avLst/>
          </a:prstGeom>
          <a:solidFill>
            <a:schemeClr val="accent6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3606E2B-4816-4841-8256-6995B4D32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범위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62BD948E-F98E-4620-A601-70739372AE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8469592"/>
              </p:ext>
            </p:extLst>
          </p:nvPr>
        </p:nvGraphicFramePr>
        <p:xfrm>
          <a:off x="0" y="1325563"/>
          <a:ext cx="12192000" cy="5648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67805497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19623737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89728620"/>
                    </a:ext>
                  </a:extLst>
                </a:gridCol>
              </a:tblGrid>
              <a:tr h="3382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추가 범위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003691"/>
                  </a:ext>
                </a:extLst>
              </a:tr>
              <a:tr h="7635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화살  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/>
                        <a:t>화살의 포물선 운동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/>
                        <a:t>장애물 객체에 충돌해서 튕겨 나가는 반사 화살 </a:t>
                      </a:r>
                      <a:r>
                        <a:rPr lang="en-US" altLang="ko-KR" sz="1700" b="1" dirty="0"/>
                        <a:t>(</a:t>
                      </a:r>
                      <a:r>
                        <a:rPr lang="ko-KR" altLang="en-US" sz="1700" b="1" dirty="0"/>
                        <a:t>반사횟수 </a:t>
                      </a:r>
                      <a:r>
                        <a:rPr lang="en-US" altLang="ko-KR" sz="1700" b="1" dirty="0"/>
                        <a:t>3~5</a:t>
                      </a:r>
                      <a:r>
                        <a:rPr lang="ko-KR" altLang="en-US" sz="1700" b="1" dirty="0"/>
                        <a:t>회</a:t>
                      </a:r>
                      <a:r>
                        <a:rPr lang="en-US" altLang="ko-KR" sz="1700" b="1" dirty="0"/>
                        <a:t>)</a:t>
                      </a:r>
                      <a:endParaRPr lang="ko-KR" altLang="en-US" sz="17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6502132"/>
                  </a:ext>
                </a:extLst>
              </a:tr>
              <a:tr h="5638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간 충돌검사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화살 객체와 장애물 혹은 목표와의 충돌 여부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-</a:t>
                      </a:r>
                      <a:endParaRPr lang="ko-KR" alt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8137554"/>
                  </a:ext>
                </a:extLst>
              </a:tr>
              <a:tr h="3241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메인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필드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스코어 화면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-</a:t>
                      </a:r>
                      <a:endParaRPr lang="ko-KR" alt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4514227"/>
                  </a:ext>
                </a:extLst>
              </a:tr>
              <a:tr h="7635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화살 발사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 err="1"/>
                        <a:t>타격음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목표타격 성공 시 </a:t>
                      </a:r>
                      <a:r>
                        <a:rPr lang="ko-KR" altLang="en-US" sz="1700" b="1" dirty="0"/>
                        <a:t>사랑에 빠지는 하트 모션의 소리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/>
                        <a:t>반사 화살의 </a:t>
                      </a:r>
                      <a:r>
                        <a:rPr lang="ko-KR" altLang="en-US" sz="1700" b="1" dirty="0" err="1"/>
                        <a:t>튕김음</a:t>
                      </a:r>
                      <a:endParaRPr lang="ko-KR" altLang="en-US" sz="17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9071719"/>
                  </a:ext>
                </a:extLst>
              </a:tr>
              <a:tr h="5358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난이도 </a:t>
                      </a:r>
                      <a:r>
                        <a:rPr lang="en-US" altLang="ko-KR" sz="1700" dirty="0"/>
                        <a:t>Normal/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Hard</a:t>
                      </a:r>
                      <a:r>
                        <a:rPr lang="en-US" altLang="ko-KR" sz="1700" dirty="0"/>
                        <a:t> 2</a:t>
                      </a:r>
                      <a:r>
                        <a:rPr lang="ko-KR" altLang="en-US" sz="1700" dirty="0"/>
                        <a:t>개의 맵 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-</a:t>
                      </a:r>
                      <a:endParaRPr lang="ko-KR" alt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606149"/>
                  </a:ext>
                </a:extLst>
              </a:tr>
              <a:tr h="32419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큐피드</a:t>
                      </a:r>
                      <a:r>
                        <a:rPr lang="en-US" altLang="ko-KR" sz="1700" dirty="0"/>
                        <a:t>(</a:t>
                      </a:r>
                      <a:r>
                        <a:rPr lang="ko-KR" altLang="en-US" sz="1700" dirty="0"/>
                        <a:t>혹은 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화살대</a:t>
                      </a:r>
                      <a:r>
                        <a:rPr lang="en-US" altLang="ko-KR" sz="1700" dirty="0"/>
                        <a:t>) </a:t>
                      </a:r>
                      <a:r>
                        <a:rPr lang="ko-KR" altLang="en-US" sz="1700" dirty="0"/>
                        <a:t>모션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-</a:t>
                      </a:r>
                      <a:endParaRPr lang="ko-KR" alt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4652894"/>
                  </a:ext>
                </a:extLst>
              </a:tr>
              <a:tr h="7635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게임 승리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패배조건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화살 객체가 목표를 맞추지 못했을 때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라이프 감소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. 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라이프가 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0? = 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패배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-</a:t>
                      </a:r>
                      <a:endParaRPr lang="ko-KR" alt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655878"/>
                  </a:ext>
                </a:extLst>
              </a:tr>
              <a:tr h="5638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카메라 이동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 &amp; 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스크롤링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화살 발사와 함께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카메라가 화살을 </a:t>
                      </a:r>
                      <a:r>
                        <a:rPr lang="ko-KR" altLang="en-US" sz="1700" b="1" dirty="0" err="1">
                          <a:solidFill>
                            <a:schemeClr val="tx1"/>
                          </a:solidFill>
                        </a:rPr>
                        <a:t>따라감</a:t>
                      </a:r>
                      <a:endParaRPr lang="ko-KR" altLang="en-US" sz="17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-</a:t>
                      </a:r>
                      <a:endParaRPr lang="ko-KR" alt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907207"/>
                  </a:ext>
                </a:extLst>
              </a:tr>
              <a:tr h="5358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마우스 컨트롤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오브젝트 컨트롤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마우스 드래그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&amp;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드롭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7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-</a:t>
                      </a:r>
                      <a:endParaRPr lang="ko-KR" alt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34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1690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4F4874E-D644-485D-903A-1B104841F367}"/>
              </a:ext>
            </a:extLst>
          </p:cNvPr>
          <p:cNvSpPr/>
          <p:nvPr/>
        </p:nvSpPr>
        <p:spPr>
          <a:xfrm>
            <a:off x="0" y="681037"/>
            <a:ext cx="12192000" cy="644526"/>
          </a:xfrm>
          <a:prstGeom prst="rect">
            <a:avLst/>
          </a:prstGeom>
          <a:solidFill>
            <a:schemeClr val="accent6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DBDDD29-817F-405E-81EE-E3CEF9443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계획 대비 진행상황</a:t>
            </a:r>
          </a:p>
        </p:txBody>
      </p:sp>
      <p:graphicFrame>
        <p:nvGraphicFramePr>
          <p:cNvPr id="8" name="내용 개체 틀 7">
            <a:extLst>
              <a:ext uri="{FF2B5EF4-FFF2-40B4-BE49-F238E27FC236}">
                <a16:creationId xmlns:a16="http://schemas.microsoft.com/office/drawing/2014/main" id="{02A498D4-7655-47F8-8A91-80EB592164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5010942"/>
              </p:ext>
            </p:extLst>
          </p:nvPr>
        </p:nvGraphicFramePr>
        <p:xfrm>
          <a:off x="0" y="1427124"/>
          <a:ext cx="12191999" cy="543945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05533">
                  <a:extLst>
                    <a:ext uri="{9D8B030D-6E8A-4147-A177-3AD203B41FA5}">
                      <a16:colId xmlns:a16="http://schemas.microsoft.com/office/drawing/2014/main" val="2699952367"/>
                    </a:ext>
                  </a:extLst>
                </a:gridCol>
                <a:gridCol w="1943652">
                  <a:extLst>
                    <a:ext uri="{9D8B030D-6E8A-4147-A177-3AD203B41FA5}">
                      <a16:colId xmlns:a16="http://schemas.microsoft.com/office/drawing/2014/main" val="1544081891"/>
                    </a:ext>
                  </a:extLst>
                </a:gridCol>
                <a:gridCol w="8842814">
                  <a:extLst>
                    <a:ext uri="{9D8B030D-6E8A-4147-A177-3AD203B41FA5}">
                      <a16:colId xmlns:a16="http://schemas.microsoft.com/office/drawing/2014/main" val="574704054"/>
                    </a:ext>
                  </a:extLst>
                </a:gridCol>
              </a:tblGrid>
              <a:tr h="3491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상세 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127810"/>
                  </a:ext>
                </a:extLst>
              </a:tr>
              <a:tr h="5819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1</a:t>
                      </a:r>
                      <a:r>
                        <a:rPr lang="ko-KR" altLang="en-US" sz="17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리소스 수집</a:t>
                      </a:r>
                      <a:r>
                        <a:rPr lang="en-US" altLang="ko-KR" sz="1700" dirty="0"/>
                        <a:t>(100%)</a:t>
                      </a:r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활</a:t>
                      </a:r>
                      <a:r>
                        <a:rPr lang="en-US" altLang="ko-KR" sz="1700" dirty="0"/>
                        <a:t>(</a:t>
                      </a:r>
                      <a:r>
                        <a:rPr lang="ko-KR" altLang="en-US" sz="1700" dirty="0"/>
                        <a:t>혹은 큐피드 모션</a:t>
                      </a:r>
                      <a:r>
                        <a:rPr lang="en-US" altLang="ko-KR" sz="1700" dirty="0"/>
                        <a:t>), </a:t>
                      </a:r>
                      <a:r>
                        <a:rPr lang="ko-KR" altLang="en-US" sz="1700" dirty="0"/>
                        <a:t>화살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필드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과녁 객체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하트</a:t>
                      </a:r>
                      <a:r>
                        <a:rPr lang="en-US" altLang="ko-KR" sz="1700" dirty="0"/>
                        <a:t>,</a:t>
                      </a:r>
                      <a:r>
                        <a:rPr lang="ko-KR" altLang="en-US" sz="1700" dirty="0"/>
                        <a:t>이펙트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등의 그래픽 리소스 및 사운드 리소스 수집</a:t>
                      </a:r>
                      <a:endParaRPr lang="en-US" altLang="ko-KR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70180"/>
                  </a:ext>
                </a:extLst>
              </a:tr>
              <a:tr h="5819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카메라 이동</a:t>
                      </a:r>
                      <a:r>
                        <a:rPr lang="en-US" altLang="ko-KR" sz="1700" dirty="0"/>
                        <a:t> </a:t>
                      </a:r>
                      <a:r>
                        <a:rPr lang="en-US" altLang="ko-KR" sz="1700" b="1" dirty="0">
                          <a:solidFill>
                            <a:srgbClr val="FF0000"/>
                          </a:solidFill>
                        </a:rPr>
                        <a:t>(70%)</a:t>
                      </a:r>
                      <a:endParaRPr lang="ko-KR" altLang="en-US" sz="17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큐피드</a:t>
                      </a:r>
                      <a:r>
                        <a:rPr lang="en-US" altLang="ko-KR" sz="1700" dirty="0"/>
                        <a:t>(</a:t>
                      </a:r>
                      <a:r>
                        <a:rPr lang="ko-KR" altLang="en-US" sz="1700" dirty="0"/>
                        <a:t>활</a:t>
                      </a:r>
                      <a:r>
                        <a:rPr lang="en-US" altLang="ko-KR" sz="1700" dirty="0"/>
                        <a:t>)</a:t>
                      </a:r>
                      <a:r>
                        <a:rPr lang="ko-KR" altLang="en-US" sz="1700" dirty="0"/>
                        <a:t>과 목표물 배치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맵 타일 배치 </a:t>
                      </a:r>
                      <a:r>
                        <a:rPr lang="en-US" altLang="ko-KR" sz="1700" dirty="0"/>
                        <a:t>(</a:t>
                      </a:r>
                      <a:r>
                        <a:rPr lang="ko-KR" altLang="en-US" sz="1700" dirty="0"/>
                        <a:t>장애물 배치 제외</a:t>
                      </a:r>
                      <a:r>
                        <a:rPr lang="en-US" altLang="ko-KR" sz="1700" dirty="0"/>
                        <a:t>)</a:t>
                      </a:r>
                    </a:p>
                    <a:p>
                      <a:pPr latinLnBrk="1"/>
                      <a:r>
                        <a:rPr lang="ko-KR" altLang="en-US" sz="1700" b="1" dirty="0">
                          <a:solidFill>
                            <a:srgbClr val="FF0000"/>
                          </a:solidFill>
                        </a:rPr>
                        <a:t>카메라 횡 이동 정의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305827"/>
                  </a:ext>
                </a:extLst>
              </a:tr>
              <a:tr h="354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3</a:t>
                      </a:r>
                      <a:r>
                        <a:rPr lang="ko-KR" altLang="en-US" sz="17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플레이어 객체</a:t>
                      </a:r>
                      <a:r>
                        <a:rPr lang="en-US" altLang="ko-KR" sz="1700" b="1" dirty="0">
                          <a:solidFill>
                            <a:srgbClr val="FF0000"/>
                          </a:solidFill>
                        </a:rPr>
                        <a:t>(50%)</a:t>
                      </a:r>
                      <a:endParaRPr lang="ko-KR" altLang="en-US" sz="17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화살 객체 정의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b="1" dirty="0">
                          <a:solidFill>
                            <a:srgbClr val="FF0000"/>
                          </a:solidFill>
                        </a:rPr>
                        <a:t>포물선 운동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851425"/>
                  </a:ext>
                </a:extLst>
              </a:tr>
              <a:tr h="354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4</a:t>
                      </a:r>
                      <a:r>
                        <a:rPr lang="ko-KR" altLang="en-US" sz="17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조건 검사</a:t>
                      </a:r>
                      <a:r>
                        <a:rPr lang="en-US" altLang="ko-KR" sz="1700" b="1" dirty="0">
                          <a:solidFill>
                            <a:srgbClr val="FF0000"/>
                          </a:solidFill>
                        </a:rPr>
                        <a:t>(0%)</a:t>
                      </a:r>
                      <a:endParaRPr lang="ko-KR" altLang="en-US" sz="17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>
                          <a:solidFill>
                            <a:srgbClr val="FF0000"/>
                          </a:solidFill>
                        </a:rPr>
                        <a:t>승리 조건</a:t>
                      </a:r>
                      <a:r>
                        <a:rPr lang="en-US" altLang="ko-KR" sz="1700" b="1" dirty="0">
                          <a:solidFill>
                            <a:srgbClr val="FF0000"/>
                          </a:solidFill>
                        </a:rPr>
                        <a:t>, </a:t>
                      </a:r>
                      <a:r>
                        <a:rPr lang="ko-KR" altLang="en-US" sz="1700" b="1" dirty="0">
                          <a:solidFill>
                            <a:srgbClr val="FF0000"/>
                          </a:solidFill>
                        </a:rPr>
                        <a:t>패배 조건 판정 정의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849571"/>
                  </a:ext>
                </a:extLst>
              </a:tr>
              <a:tr h="354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5</a:t>
                      </a:r>
                      <a:r>
                        <a:rPr lang="ko-KR" altLang="en-US" sz="17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충돌 검사</a:t>
                      </a:r>
                      <a:r>
                        <a:rPr lang="en-US" altLang="ko-KR" sz="1700" dirty="0"/>
                        <a:t>(100%)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개발 계획 재검토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장애물 충돌 판정 및 검사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객체 간 히트박스 정의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348251"/>
                  </a:ext>
                </a:extLst>
              </a:tr>
              <a:tr h="5819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6</a:t>
                      </a:r>
                      <a:r>
                        <a:rPr lang="ko-KR" altLang="en-US" sz="17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스테이지 및 씬 전환</a:t>
                      </a:r>
                      <a:r>
                        <a:rPr lang="en-US" altLang="ko-KR" sz="1700" b="1" dirty="0">
                          <a:solidFill>
                            <a:srgbClr val="FF0000"/>
                          </a:solidFill>
                        </a:rPr>
                        <a:t>(50%)</a:t>
                      </a:r>
                      <a:endParaRPr lang="ko-KR" altLang="en-US" sz="17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err="1"/>
                        <a:t>메인화면</a:t>
                      </a:r>
                      <a:r>
                        <a:rPr lang="en-US" altLang="ko-KR" sz="1700" dirty="0"/>
                        <a:t>(</a:t>
                      </a:r>
                      <a:r>
                        <a:rPr lang="ko-KR" altLang="en-US" sz="1700" b="1" dirty="0">
                          <a:solidFill>
                            <a:srgbClr val="FF0000"/>
                          </a:solidFill>
                        </a:rPr>
                        <a:t>난이도 선택</a:t>
                      </a:r>
                      <a:r>
                        <a:rPr lang="en-US" altLang="ko-KR" sz="1700" dirty="0"/>
                        <a:t>, Exit), </a:t>
                      </a:r>
                      <a:r>
                        <a:rPr lang="ko-KR" altLang="en-US" sz="1700" dirty="0"/>
                        <a:t>게임 스테이지</a:t>
                      </a:r>
                      <a:r>
                        <a:rPr lang="en-US" altLang="ko-KR" sz="1700" dirty="0"/>
                        <a:t>(Return to Main, Exit)</a:t>
                      </a:r>
                    </a:p>
                    <a:p>
                      <a:pPr latinLnBrk="1"/>
                      <a:r>
                        <a:rPr lang="ko-KR" altLang="en-US" sz="1700" b="1" dirty="0">
                          <a:solidFill>
                            <a:srgbClr val="FF0000"/>
                          </a:solidFill>
                        </a:rPr>
                        <a:t>점수 화면기능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81909"/>
                  </a:ext>
                </a:extLst>
              </a:tr>
              <a:tr h="58195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500" b="1" dirty="0">
                          <a:solidFill>
                            <a:schemeClr val="accent1"/>
                          </a:solidFill>
                        </a:rPr>
                        <a:t>7</a:t>
                      </a:r>
                      <a:r>
                        <a:rPr lang="ko-KR" altLang="en-US" sz="2500" b="1" dirty="0">
                          <a:solidFill>
                            <a:schemeClr val="accent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/>
                        <a:t>카메라 이동 </a:t>
                      </a:r>
                      <a:r>
                        <a:rPr lang="en-US" altLang="ko-KR" sz="1700" b="1" dirty="0"/>
                        <a:t>2</a:t>
                      </a:r>
                      <a:endParaRPr lang="ko-KR" altLang="en-US" sz="17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화살 발사 조건 인식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화살에 따른 카메라 이동 구현</a:t>
                      </a:r>
                      <a:endParaRPr lang="en-US" altLang="ko-KR" sz="1700" dirty="0"/>
                    </a:p>
                    <a:p>
                      <a:pPr latinLnBrk="1"/>
                      <a:r>
                        <a:rPr lang="ko-KR" altLang="en-US" sz="1700" dirty="0"/>
                        <a:t>카메라 이동에 따른 객체들의 좌표변경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7725478"/>
                  </a:ext>
                </a:extLst>
              </a:tr>
              <a:tr h="35402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500" b="1" dirty="0">
                          <a:solidFill>
                            <a:schemeClr val="accent1"/>
                          </a:solidFill>
                        </a:rPr>
                        <a:t>8</a:t>
                      </a:r>
                      <a:r>
                        <a:rPr lang="ko-KR" altLang="en-US" sz="2500" b="1" dirty="0">
                          <a:solidFill>
                            <a:schemeClr val="accent1"/>
                          </a:solidFill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난이도 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기본 자료에 심화한</a:t>
                      </a:r>
                      <a:r>
                        <a:rPr lang="en-US" altLang="ko-KR" sz="1700" dirty="0"/>
                        <a:t>, </a:t>
                      </a:r>
                      <a:r>
                        <a:rPr lang="en-US" altLang="ko-KR" sz="1700" b="1" dirty="0">
                          <a:solidFill>
                            <a:schemeClr val="tx1"/>
                          </a:solidFill>
                        </a:rPr>
                        <a:t>Hard </a:t>
                      </a:r>
                      <a:r>
                        <a:rPr lang="ko-KR" altLang="en-US" sz="1700" b="1" dirty="0">
                          <a:solidFill>
                            <a:schemeClr val="tx1"/>
                          </a:solidFill>
                        </a:rPr>
                        <a:t>난이도 맵 정의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027871"/>
                  </a:ext>
                </a:extLst>
              </a:tr>
              <a:tr h="58195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/>
                        <a:t>사운드 적용 </a:t>
                      </a:r>
                      <a:r>
                        <a:rPr lang="ko-KR" altLang="en-US" sz="1700" dirty="0"/>
                        <a:t>및 </a:t>
                      </a:r>
                      <a:r>
                        <a:rPr lang="ko-KR" altLang="en-US" sz="1700" b="1" dirty="0"/>
                        <a:t>추가개발 진행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b="1" dirty="0"/>
                        <a:t>반사 화살 </a:t>
                      </a:r>
                      <a:r>
                        <a:rPr lang="ko-KR" altLang="en-US" sz="1700" dirty="0"/>
                        <a:t>운동 구현</a:t>
                      </a:r>
                      <a:r>
                        <a:rPr lang="en-US" altLang="ko-KR" sz="1700" dirty="0"/>
                        <a:t>,  </a:t>
                      </a:r>
                      <a:r>
                        <a:rPr lang="ko-KR" altLang="en-US" sz="1700" dirty="0"/>
                        <a:t>사운드 리소스 적용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865345"/>
                  </a:ext>
                </a:extLst>
              </a:tr>
              <a:tr h="35402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마지막 검사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/>
                        <a:t>최종 점검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620120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8F627BF2-ECF4-4405-92C1-3740E3A8A81F}"/>
              </a:ext>
            </a:extLst>
          </p:cNvPr>
          <p:cNvSpPr/>
          <p:nvPr/>
        </p:nvSpPr>
        <p:spPr>
          <a:xfrm>
            <a:off x="7830105" y="188859"/>
            <a:ext cx="328473" cy="390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D1CB4F-D7FF-4972-98F1-8BB9CBDF26DE}"/>
              </a:ext>
            </a:extLst>
          </p:cNvPr>
          <p:cNvSpPr txBox="1"/>
          <p:nvPr/>
        </p:nvSpPr>
        <p:spPr>
          <a:xfrm>
            <a:off x="10186527" y="199501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개발 </a:t>
            </a:r>
            <a:r>
              <a:rPr lang="en-US" altLang="ko-KR" dirty="0"/>
              <a:t>X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D5765F-426D-4BE9-B78F-9D578690BE0D}"/>
              </a:ext>
            </a:extLst>
          </p:cNvPr>
          <p:cNvSpPr txBox="1"/>
          <p:nvPr/>
        </p:nvSpPr>
        <p:spPr>
          <a:xfrm>
            <a:off x="8158578" y="199501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개발 예정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7F79B5B-61A0-44C2-A782-062A814FA75C}"/>
              </a:ext>
            </a:extLst>
          </p:cNvPr>
          <p:cNvSpPr/>
          <p:nvPr/>
        </p:nvSpPr>
        <p:spPr>
          <a:xfrm>
            <a:off x="9676800" y="178216"/>
            <a:ext cx="328473" cy="3906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434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4F4874E-D644-485D-903A-1B104841F367}"/>
              </a:ext>
            </a:extLst>
          </p:cNvPr>
          <p:cNvSpPr/>
          <p:nvPr/>
        </p:nvSpPr>
        <p:spPr>
          <a:xfrm>
            <a:off x="0" y="681037"/>
            <a:ext cx="12192000" cy="644526"/>
          </a:xfrm>
          <a:prstGeom prst="rect">
            <a:avLst/>
          </a:prstGeom>
          <a:solidFill>
            <a:schemeClr val="accent6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DBDDD29-817F-405E-81EE-E3CEF9443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Github</a:t>
            </a:r>
            <a:r>
              <a:rPr lang="en-US" altLang="ko-KR" dirty="0"/>
              <a:t> Commits Page</a:t>
            </a:r>
            <a:endParaRPr lang="ko-KR" altLang="en-US" dirty="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512C7692-FBFB-45FA-9E71-AFC23CB7F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BC8741B-F2C6-4643-9A8B-1F8AF3701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3027"/>
            <a:ext cx="8201025" cy="479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61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4F4874E-D644-485D-903A-1B104841F367}"/>
              </a:ext>
            </a:extLst>
          </p:cNvPr>
          <p:cNvSpPr/>
          <p:nvPr/>
        </p:nvSpPr>
        <p:spPr>
          <a:xfrm>
            <a:off x="0" y="681037"/>
            <a:ext cx="12192000" cy="644526"/>
          </a:xfrm>
          <a:prstGeom prst="rect">
            <a:avLst/>
          </a:prstGeom>
          <a:solidFill>
            <a:schemeClr val="accent6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DBDDD29-817F-405E-81EE-E3CEF9443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Test Play in Development</a:t>
            </a:r>
            <a:endParaRPr lang="ko-KR" altLang="en-US" dirty="0"/>
          </a:p>
        </p:txBody>
      </p:sp>
      <p:pic>
        <p:nvPicPr>
          <p:cNvPr id="3" name="bandicam 2017-11-21 23-42-16-305">
            <a:hlinkClick r:id="" action="ppaction://media"/>
            <a:extLst>
              <a:ext uri="{FF2B5EF4-FFF2-40B4-BE49-F238E27FC236}">
                <a16:creationId xmlns:a16="http://schemas.microsoft.com/office/drawing/2014/main" id="{6C007769-F5DF-4D0C-803D-6373B5CDEF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753897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386</Words>
  <Application>Microsoft Office PowerPoint</Application>
  <PresentationFormat>와이드스크린</PresentationFormat>
  <Paragraphs>85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휴먼둥근헤드라인</vt:lpstr>
      <vt:lpstr>Arial</vt:lpstr>
      <vt:lpstr>Wingdings</vt:lpstr>
      <vt:lpstr>Office 테마</vt:lpstr>
      <vt:lpstr>2D 게임 프로그래밍</vt:lpstr>
      <vt:lpstr>목차</vt:lpstr>
      <vt:lpstr>게임 컨셉</vt:lpstr>
      <vt:lpstr>개발 범위</vt:lpstr>
      <vt:lpstr>개발 계획 대비 진행상황</vt:lpstr>
      <vt:lpstr>Github Commits Page</vt:lpstr>
      <vt:lpstr>Test Play in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 프로그래밍</dc:title>
  <dc:creator>minsu Song</dc:creator>
  <cp:lastModifiedBy>minsu Song</cp:lastModifiedBy>
  <cp:revision>8</cp:revision>
  <dcterms:created xsi:type="dcterms:W3CDTF">2017-11-21T12:25:47Z</dcterms:created>
  <dcterms:modified xsi:type="dcterms:W3CDTF">2017-11-21T14:50:56Z</dcterms:modified>
</cp:coreProperties>
</file>

<file path=docProps/thumbnail.jpeg>
</file>